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4" r:id="rId2"/>
    <p:sldMasterId id="2147483652" r:id="rId3"/>
  </p:sldMasterIdLst>
  <p:notesMasterIdLst>
    <p:notesMasterId r:id="rId20"/>
  </p:notesMasterIdLst>
  <p:sldIdLst>
    <p:sldId id="267" r:id="rId4"/>
    <p:sldId id="269" r:id="rId5"/>
    <p:sldId id="270" r:id="rId6"/>
    <p:sldId id="288" r:id="rId7"/>
    <p:sldId id="271" r:id="rId8"/>
    <p:sldId id="272" r:id="rId9"/>
    <p:sldId id="273" r:id="rId10"/>
    <p:sldId id="274" r:id="rId11"/>
    <p:sldId id="276" r:id="rId12"/>
    <p:sldId id="278" r:id="rId13"/>
    <p:sldId id="279" r:id="rId14"/>
    <p:sldId id="292" r:id="rId15"/>
    <p:sldId id="280" r:id="rId16"/>
    <p:sldId id="283" r:id="rId17"/>
    <p:sldId id="263" r:id="rId18"/>
    <p:sldId id="285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bg1"/>
        </a:solidFill>
        <a:latin typeface="FrutigerNext LT Regular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6699"/>
    <a:srgbClr val="0099CC"/>
    <a:srgbClr val="009999"/>
    <a:srgbClr val="669900"/>
    <a:srgbClr val="CCFF99"/>
    <a:srgbClr val="CCCCFF"/>
    <a:srgbClr val="99CCCC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55" autoAdjust="0"/>
    <p:restoredTop sz="87820" autoAdjust="0"/>
  </p:normalViewPr>
  <p:slideViewPr>
    <p:cSldViewPr>
      <p:cViewPr varScale="1">
        <p:scale>
          <a:sx n="67" d="100"/>
          <a:sy n="67" d="100"/>
        </p:scale>
        <p:origin x="-1637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ADB3F7CE-6E49-49A3-873F-E2E23ADF84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C05A64-F41C-463A-BABC-62C84E1358C6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9A5871-8E25-484F-89D6-6DD50BE52970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41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89588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2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4052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54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333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/>
              <a:t>www.huawei.com</a:t>
            </a:r>
          </a:p>
        </p:txBody>
      </p:sp>
      <p:sp>
        <p:nvSpPr>
          <p:cNvPr id="44055" name="Rectangle 23"/>
          <p:cNvSpPr>
            <a:spLocks noChangeArrowheads="1"/>
          </p:cNvSpPr>
          <p:nvPr/>
        </p:nvSpPr>
        <p:spPr bwMode="auto">
          <a:xfrm>
            <a:off x="3984625" y="6207125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6792913" y="247650"/>
            <a:ext cx="1468437" cy="292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b="1">
                <a:solidFill>
                  <a:srgbClr val="666666"/>
                </a:solidFill>
              </a:rPr>
              <a:t>Security Level:</a:t>
            </a:r>
            <a:r>
              <a:rPr lang="zh-CN" altLang="en-US" b="1">
                <a:solidFill>
                  <a:srgbClr val="666666"/>
                </a:solidFill>
              </a:rPr>
              <a:t> </a:t>
            </a:r>
          </a:p>
        </p:txBody>
      </p:sp>
      <p:sp>
        <p:nvSpPr>
          <p:cNvPr id="44058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684213" y="282575"/>
            <a:ext cx="2133600" cy="474663"/>
          </a:xfrm>
        </p:spPr>
        <p:txBody>
          <a:bodyPr lIns="80139" tIns="40069" rIns="80139" bIns="40069"/>
          <a:lstStyle>
            <a:lvl1pPr>
              <a:lnSpc>
                <a:spcPct val="100000"/>
              </a:lnSpc>
              <a:defRPr>
                <a:latin typeface="+mn-lt"/>
              </a:defRPr>
            </a:lvl1pPr>
          </a:lstStyle>
          <a:p>
            <a:fld id="{32026D93-F48A-4331-836E-4E58F3F62137}" type="datetime1">
              <a:rPr lang="zh-CN" altLang="en-US"/>
              <a:pPr/>
              <a:t>2013/4/25</a:t>
            </a:fld>
            <a:endParaRPr lang="en-US" altLang="zh-CN"/>
          </a:p>
        </p:txBody>
      </p:sp>
      <p:sp>
        <p:nvSpPr>
          <p:cNvPr id="4409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hangingPunct="0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hangingPunct="0">
              <a:lnSpc>
                <a:spcPct val="125000"/>
              </a:lnSpc>
              <a:spcBef>
                <a:spcPct val="50000"/>
              </a:spcBef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14BCAD9D-719E-4126-9B89-5716AABC1CDB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430213"/>
            <a:ext cx="1981200" cy="5405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430213"/>
            <a:ext cx="5795962" cy="5405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56217871-A4B2-46F3-8C8B-4105ED60024A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4780C888-D246-4D83-BA9A-935D9575F7D7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0825" y="638175"/>
            <a:ext cx="1981200" cy="5197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2463" y="638175"/>
            <a:ext cx="5795962" cy="5197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C0003A64-5180-4BEA-91CE-0BBE5769450C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2463" y="1641475"/>
            <a:ext cx="3887787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650" y="1641475"/>
            <a:ext cx="38893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1F5CBCCD-48F8-4C63-AF73-FB531FA3E164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B8023818-797A-41E6-8148-BA597C2A0991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D0C2A94E-46DC-45B5-91FC-64F52099060D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4D749815-7134-4340-B69C-C14A6AA772E6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D1152121-0A45-45A7-9429-ACF7D33D2C81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Page </a:t>
            </a:r>
            <a:fld id="{E4CCA09C-0C07-4217-81B5-487038311D11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51" name="Picture 79" descr="d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4588"/>
            <a:ext cx="9150350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652463" y="6438900"/>
            <a:ext cx="26193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TECHNOLOGIES CO., LTD.</a:t>
            </a:r>
            <a:endParaRPr lang="en-US" altLang="zh-CN" sz="220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8681" name="Picture 9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399213"/>
            <a:ext cx="1311275" cy="312737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361113" y="6489700"/>
            <a:ext cx="2097087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801688" eaLnBrk="0" hangingPunct="0">
              <a:lnSpc>
                <a:spcPct val="85000"/>
              </a:lnSpc>
              <a:defRPr sz="1200">
                <a:solidFill>
                  <a:schemeClr val="tx1"/>
                </a:solidFill>
                <a:latin typeface="FrutigerNext LT Bold" pitchFamily="1" charset="0"/>
              </a:defRPr>
            </a:lvl1pPr>
          </a:lstStyle>
          <a:p>
            <a:r>
              <a:rPr lang="de-DE"/>
              <a:t>Page </a:t>
            </a:r>
            <a:fld id="{EA2ED9EB-E98B-4EA1-92D6-3BEF7CD88926}" type="slidenum">
              <a:rPr lang="de-DE"/>
              <a:pPr/>
              <a:t>‹#›</a:t>
            </a:fld>
            <a:endParaRPr lang="en-GB"/>
          </a:p>
        </p:txBody>
      </p:sp>
      <p:sp>
        <p:nvSpPr>
          <p:cNvPr id="28685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430213"/>
            <a:ext cx="7745412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39" tIns="40069" rIns="80139" bIns="4006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3892550" y="6438900"/>
            <a:ext cx="1625600" cy="261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092" tIns="40044" rIns="80092" bIns="40044">
            <a:spAutoFit/>
          </a:bodyPr>
          <a:lstStyle/>
          <a:p>
            <a:pPr defTabSz="801688" eaLnBrk="0" hangingPunct="0"/>
            <a:r>
              <a:rPr lang="en-US" altLang="zh-CN" sz="1200">
                <a:solidFill>
                  <a:schemeClr val="tx1"/>
                </a:solidFill>
                <a:latin typeface="FrutigerNext LT Bold" pitchFamily="1" charset="0"/>
              </a:rPr>
              <a:t>Huawei Confidential 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1908175" y="528638"/>
            <a:ext cx="1844675" cy="530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:32-35pt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Medium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:30-32pt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:20-22pt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:18pt 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内部使用字体 </a:t>
            </a:r>
            <a:r>
              <a:rPr lang="en-US" altLang="zh-CN" sz="1100">
                <a:ea typeface="华文细黑" pitchFamily="2" charset="-122"/>
              </a:rPr>
              <a:t>: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en-US" altLang="zh-CN" sz="1100">
                <a:ea typeface="华文细黑" pitchFamily="2" charset="-122"/>
              </a:rPr>
              <a:t>FrutigerNext LT Regular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ea typeface="华文细黑" pitchFamily="2" charset="-122"/>
              </a:rPr>
              <a:t>外部使用字体 </a:t>
            </a:r>
            <a:r>
              <a:rPr lang="en-US" altLang="zh-CN" sz="1100">
                <a:ea typeface="华文细黑" pitchFamily="2" charset="-122"/>
              </a:rPr>
              <a:t>: Arial</a:t>
            </a:r>
          </a:p>
          <a:p>
            <a:pPr algn="r" defTabSz="801688">
              <a:lnSpc>
                <a:spcPct val="7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:18-20pt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):18pt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algn="r"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9199563" y="1423988"/>
            <a:ext cx="1049337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配色参考方案：</a:t>
            </a:r>
          </a:p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建议同一页面内不超过四种颜色，以下是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13</a:t>
            </a: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组配色方案，同一页面内只选择一组使用。（仅供参考）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9199563" y="-61913"/>
            <a:ext cx="1049337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defTabSz="801688">
              <a:lnSpc>
                <a:spcPct val="120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r>
              <a:rPr lang="zh-CN" altLang="en-US" sz="1100">
                <a:latin typeface="华文细黑" pitchFamily="2" charset="-122"/>
                <a:ea typeface="华文细黑" pitchFamily="2" charset="-122"/>
              </a:rPr>
              <a:t>客户或者合作伙伴的标志放在右上角</a:t>
            </a:r>
            <a:r>
              <a:rPr lang="en-US" altLang="zh-CN" sz="1100">
                <a:latin typeface="华文细黑" pitchFamily="2" charset="-122"/>
                <a:ea typeface="华文细黑" pitchFamily="2" charset="-122"/>
              </a:rPr>
              <a:t>.</a:t>
            </a: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None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1100">
              <a:latin typeface="华文细黑" pitchFamily="2" charset="-122"/>
              <a:ea typeface="华文细黑" pitchFamily="2" charset="-122"/>
            </a:endParaRPr>
          </a:p>
          <a:p>
            <a:pPr defTabSz="801688">
              <a:lnSpc>
                <a:spcPct val="125000"/>
              </a:lnSpc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zh-CN" altLang="en-US" sz="11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740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9269413" y="3429000"/>
            <a:ext cx="919162" cy="3490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25" tIns="45712" rIns="91425" bIns="45712" anchor="ctr">
            <a:spAutoFit/>
          </a:bodyPr>
          <a:lstStyle/>
          <a:p>
            <a:endParaRPr lang="zh-CN" altLang="en-US"/>
          </a:p>
        </p:txBody>
      </p:sp>
      <p:grpSp>
        <p:nvGrpSpPr>
          <p:cNvPr id="28753" name="Group 81"/>
          <p:cNvGrpSpPr>
            <a:grpSpLocks/>
          </p:cNvGrpSpPr>
          <p:nvPr/>
        </p:nvGrpSpPr>
        <p:grpSpPr bwMode="auto">
          <a:xfrm>
            <a:off x="9355138" y="3789363"/>
            <a:ext cx="739775" cy="182562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58" name="Group 86"/>
          <p:cNvGrpSpPr>
            <a:grpSpLocks/>
          </p:cNvGrpSpPr>
          <p:nvPr/>
        </p:nvGrpSpPr>
        <p:grpSpPr bwMode="auto">
          <a:xfrm>
            <a:off x="9355138" y="4005263"/>
            <a:ext cx="739775" cy="182562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63" name="Group 91"/>
          <p:cNvGrpSpPr>
            <a:grpSpLocks/>
          </p:cNvGrpSpPr>
          <p:nvPr/>
        </p:nvGrpSpPr>
        <p:grpSpPr bwMode="auto">
          <a:xfrm>
            <a:off x="9355138" y="4221163"/>
            <a:ext cx="739775" cy="1825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68" name="Group 96"/>
          <p:cNvGrpSpPr>
            <a:grpSpLocks/>
          </p:cNvGrpSpPr>
          <p:nvPr/>
        </p:nvGrpSpPr>
        <p:grpSpPr bwMode="auto">
          <a:xfrm>
            <a:off x="9355138" y="3573463"/>
            <a:ext cx="739775" cy="188912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73" name="Group 101"/>
          <p:cNvGrpSpPr>
            <a:grpSpLocks/>
          </p:cNvGrpSpPr>
          <p:nvPr/>
        </p:nvGrpSpPr>
        <p:grpSpPr bwMode="auto">
          <a:xfrm>
            <a:off x="9355138" y="4581525"/>
            <a:ext cx="739775" cy="182563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78" name="Group 106"/>
          <p:cNvGrpSpPr>
            <a:grpSpLocks/>
          </p:cNvGrpSpPr>
          <p:nvPr/>
        </p:nvGrpSpPr>
        <p:grpSpPr bwMode="auto">
          <a:xfrm>
            <a:off x="9355138" y="4797425"/>
            <a:ext cx="739775" cy="18256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83" name="Group 111"/>
          <p:cNvGrpSpPr>
            <a:grpSpLocks/>
          </p:cNvGrpSpPr>
          <p:nvPr/>
        </p:nvGrpSpPr>
        <p:grpSpPr bwMode="auto">
          <a:xfrm>
            <a:off x="9355138" y="5013325"/>
            <a:ext cx="739775" cy="182563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88" name="Group 116"/>
          <p:cNvGrpSpPr>
            <a:grpSpLocks/>
          </p:cNvGrpSpPr>
          <p:nvPr/>
        </p:nvGrpSpPr>
        <p:grpSpPr bwMode="auto">
          <a:xfrm>
            <a:off x="9355138" y="5373688"/>
            <a:ext cx="739775" cy="182562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93" name="Group 121"/>
          <p:cNvGrpSpPr>
            <a:grpSpLocks/>
          </p:cNvGrpSpPr>
          <p:nvPr/>
        </p:nvGrpSpPr>
        <p:grpSpPr bwMode="auto">
          <a:xfrm>
            <a:off x="9355138" y="5589588"/>
            <a:ext cx="739775" cy="182562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798" name="Group 126"/>
          <p:cNvGrpSpPr>
            <a:grpSpLocks/>
          </p:cNvGrpSpPr>
          <p:nvPr/>
        </p:nvGrpSpPr>
        <p:grpSpPr bwMode="auto">
          <a:xfrm>
            <a:off x="9355138" y="5805488"/>
            <a:ext cx="739775" cy="182562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03" name="Group 131"/>
          <p:cNvGrpSpPr>
            <a:grpSpLocks/>
          </p:cNvGrpSpPr>
          <p:nvPr/>
        </p:nvGrpSpPr>
        <p:grpSpPr bwMode="auto">
          <a:xfrm>
            <a:off x="9355138" y="6165850"/>
            <a:ext cx="739775" cy="182563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08" name="Group 136"/>
          <p:cNvGrpSpPr>
            <a:grpSpLocks/>
          </p:cNvGrpSpPr>
          <p:nvPr/>
        </p:nvGrpSpPr>
        <p:grpSpPr bwMode="auto">
          <a:xfrm>
            <a:off x="9355138" y="6391275"/>
            <a:ext cx="739775" cy="182563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8813" name="Group 141"/>
          <p:cNvGrpSpPr>
            <a:grpSpLocks/>
          </p:cNvGrpSpPr>
          <p:nvPr/>
        </p:nvGrpSpPr>
        <p:grpSpPr bwMode="auto">
          <a:xfrm>
            <a:off x="9355138" y="6615113"/>
            <a:ext cx="739775" cy="182562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/>
  <p:txStyles>
    <p:titleStyle>
      <a:lvl1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4572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9144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13716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1828800" algn="l" defTabSz="801688" rtl="0" eaLnBrk="1" fontAlgn="base" hangingPunct="1">
        <a:spcBef>
          <a:spcPct val="0"/>
        </a:spcBef>
        <a:spcAft>
          <a:spcPct val="0"/>
        </a:spcAft>
        <a:defRPr sz="34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300038" indent="-300038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1600">
          <a:solidFill>
            <a:schemeClr val="tx1"/>
          </a:solidFill>
          <a:latin typeface="FrutigerNext LT Light" pitchFamily="34" charset="0"/>
          <a:ea typeface="+mn-ea"/>
        </a:defRPr>
      </a:lvl3pPr>
      <a:lvl4pPr marL="1401763" indent="-200025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j-lt"/>
          <a:ea typeface="+mn-ea"/>
        </a:defRPr>
      </a:lvl4pPr>
      <a:lvl5pPr marL="18034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5pPr>
      <a:lvl6pPr marL="22606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6pPr>
      <a:lvl7pPr marL="27178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7pPr>
      <a:lvl8pPr marL="31750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8pPr>
      <a:lvl9pPr marL="3632200" indent="-201613" algn="l" defTabSz="801688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12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DDDDDD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91425" tIns="45712" rIns="91425" bIns="45712" anchor="ctr">
            <a:spAutoFit/>
          </a:bodyPr>
          <a:lstStyle/>
          <a:p>
            <a:endParaRPr lang="zh-CN" altLang="en-US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7929562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7287" name="Rectangle 7"/>
          <p:cNvSpPr>
            <a:spLocks noChangeArrowheads="1"/>
          </p:cNvSpPr>
          <p:nvPr/>
        </p:nvSpPr>
        <p:spPr bwMode="auto">
          <a:xfrm>
            <a:off x="-1844675" y="898525"/>
            <a:ext cx="1844675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0124" tIns="40063" rIns="80124" bIns="40063"/>
          <a:lstStyle/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:35-40pt 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R153 G0 B0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 :20-30pt  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Regular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中文目录正文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:28-30pt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子目录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(2-5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级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):20-30pt 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黑色</a:t>
            </a:r>
          </a:p>
          <a:p>
            <a:pPr marL="300038" indent="-300038" algn="r" defTabSz="801688">
              <a:lnSpc>
                <a:spcPct val="125000"/>
              </a:lnSpc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 </a:t>
            </a: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en-US" altLang="zh-CN" sz="1100">
              <a:latin typeface="Arial" charset="0"/>
              <a:ea typeface="华文细黑" pitchFamily="2" charset="-122"/>
            </a:endParaRPr>
          </a:p>
          <a:p>
            <a:pPr marL="300038" indent="-300038" algn="r" defTabSz="801688">
              <a:lnSpc>
                <a:spcPct val="125000"/>
              </a:lnSpc>
            </a:pPr>
            <a:endParaRPr lang="zh-CN" altLang="en-US" sz="1100">
              <a:solidFill>
                <a:schemeClr val="tx1"/>
              </a:solidFill>
              <a:latin typeface="Arial" charset="0"/>
              <a:ea typeface="华文细黑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+mj-lt"/>
          <a:ea typeface="+mj-ea"/>
          <a:cs typeface="+mj-cs"/>
        </a:defRPr>
      </a:lvl1pPr>
      <a:lvl2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2pPr>
      <a:lvl3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3pPr>
      <a:lvl4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4pPr>
      <a:lvl5pPr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6pPr>
      <a:lvl7pPr marL="9144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7pPr>
      <a:lvl8pPr marL="13716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8pPr>
      <a:lvl9pPr marL="1828800" algn="l" defTabSz="801688" rtl="0" fontAlgn="base">
        <a:spcBef>
          <a:spcPct val="0"/>
        </a:spcBef>
        <a:spcAft>
          <a:spcPct val="0"/>
        </a:spcAft>
        <a:defRPr sz="3500">
          <a:solidFill>
            <a:srgbClr val="990000"/>
          </a:solidFill>
          <a:latin typeface="Arial" charset="0"/>
          <a:ea typeface="黑体" pitchFamily="2" charset="-122"/>
        </a:defRPr>
      </a:lvl9pPr>
    </p:titleStyle>
    <p:bodyStyle>
      <a:lvl1pPr marL="300038" indent="-300038" algn="l" defTabSz="801688" rtl="0" fontAlgn="base">
        <a:lnSpc>
          <a:spcPct val="140000"/>
        </a:lnSpc>
        <a:spcBef>
          <a:spcPct val="0"/>
        </a:spcBef>
        <a:spcAft>
          <a:spcPct val="0"/>
        </a:spcAft>
        <a:buChar char="•"/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 sz="24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4" name="Picture 6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897563"/>
            <a:ext cx="9144000" cy="1003300"/>
          </a:xfrm>
          <a:prstGeom prst="rect">
            <a:avLst/>
          </a:prstGeom>
          <a:noFill/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3233738" y="2674938"/>
            <a:ext cx="2779712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4400">
                <a:solidFill>
                  <a:srgbClr val="990000"/>
                </a:solidFill>
                <a:latin typeface="Arial" charset="0"/>
              </a:rPr>
              <a:t>Thank you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3276600" y="3435350"/>
            <a:ext cx="27384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3448" tIns="41724" rIns="83448" bIns="41724">
            <a:spAutoFit/>
          </a:bodyPr>
          <a:lstStyle/>
          <a:p>
            <a:pPr defTabSz="835025" eaLnBrk="0" hangingPunct="0"/>
            <a:r>
              <a:rPr lang="en-US" altLang="zh-CN" sz="2600">
                <a:solidFill>
                  <a:srgbClr val="666666"/>
                </a:solidFill>
                <a:latin typeface="Arial" charset="0"/>
              </a:rPr>
              <a:t>www.huawei.com</a:t>
            </a:r>
            <a:endParaRPr lang="en-US" altLang="zh-CN" sz="2100">
              <a:solidFill>
                <a:srgbClr val="99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801688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00038" indent="-300038" algn="l" defTabSz="801688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52463" indent="-250825" algn="l" defTabSz="801688" rtl="0" fontAlgn="base">
        <a:spcBef>
          <a:spcPct val="2000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+mn-ea"/>
        </a:defRPr>
      </a:lvl2pPr>
      <a:lvl3pPr marL="1003300" indent="-201613" algn="l" defTabSz="801688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  <a:ea typeface="+mn-ea"/>
        </a:defRPr>
      </a:lvl3pPr>
      <a:lvl4pPr marL="1401763" indent="-200025" algn="l" defTabSz="801688" rtl="0" fontAlgn="base">
        <a:spcBef>
          <a:spcPct val="20000"/>
        </a:spcBef>
        <a:spcAft>
          <a:spcPct val="0"/>
        </a:spcAft>
        <a:buChar char="–"/>
        <a:defRPr sz="1700">
          <a:solidFill>
            <a:schemeClr val="tx1"/>
          </a:solidFill>
          <a:latin typeface="+mn-lt"/>
          <a:ea typeface="+mn-ea"/>
        </a:defRPr>
      </a:lvl4pPr>
      <a:lvl5pPr marL="18034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5pPr>
      <a:lvl6pPr marL="22606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6pPr>
      <a:lvl7pPr marL="27178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7pPr>
      <a:lvl8pPr marL="31750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8pPr>
      <a:lvl9pPr marL="3632200" indent="-201613" algn="l" defTabSz="801688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mobile@huawei.com" TargetMode="External"/><Relationship Id="rId2" Type="http://schemas.openxmlformats.org/officeDocument/2006/relationships/hyperlink" Target="http://www.huaweidevice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/>
          <a:p>
            <a:fld id="{4CCDD053-6B35-4204-AF66-131B2C6DC01D}" type="datetime1">
              <a:rPr lang="zh-CN" altLang="en-US"/>
              <a:pPr/>
              <a:t>2013/4/25</a:t>
            </a:fld>
            <a:endParaRPr lang="en-US" altLang="zh-CN"/>
          </a:p>
        </p:txBody>
      </p:sp>
      <p:sp>
        <p:nvSpPr>
          <p:cNvPr id="2081" name="Rectangle 33"/>
          <p:cNvSpPr>
            <a:spLocks noGrp="1" noChangeArrowheads="1"/>
          </p:cNvSpPr>
          <p:nvPr>
            <p:ph type="ctrTitle"/>
          </p:nvPr>
        </p:nvSpPr>
        <p:spPr>
          <a:xfrm>
            <a:off x="395536" y="1412776"/>
            <a:ext cx="6120680" cy="1666875"/>
          </a:xfrm>
        </p:spPr>
        <p:txBody>
          <a:bodyPr/>
          <a:lstStyle/>
          <a:p>
            <a:pPr algn="ctr"/>
            <a:r>
              <a:rPr lang="en-US" altLang="zh-CN" sz="3600" dirty="0" smtClean="0"/>
              <a:t>G700-U00</a:t>
            </a:r>
            <a:r>
              <a:rPr lang="zh-CN" altLang="en-US" sz="3600" dirty="0" smtClean="0"/>
              <a:t>产品培训课程 </a:t>
            </a:r>
            <a:r>
              <a:rPr lang="en-US" altLang="zh-CN" sz="3600" dirty="0" smtClean="0"/>
              <a:t>V1.0</a:t>
            </a:r>
            <a:endParaRPr lang="zh-CN" altLang="en-US" sz="3600" dirty="0"/>
          </a:p>
        </p:txBody>
      </p:sp>
      <p:sp>
        <p:nvSpPr>
          <p:cNvPr id="5" name="副标题 4"/>
          <p:cNvSpPr>
            <a:spLocks noGrp="1"/>
          </p:cNvSpPr>
          <p:nvPr>
            <p:ph type="subTitle" sz="quarter" idx="1"/>
          </p:nvPr>
        </p:nvSpPr>
        <p:spPr>
          <a:xfrm>
            <a:off x="971600" y="2996952"/>
            <a:ext cx="5305425" cy="865187"/>
          </a:xfrm>
        </p:spPr>
        <p:txBody>
          <a:bodyPr/>
          <a:lstStyle/>
          <a:p>
            <a:pPr algn="r"/>
            <a:r>
              <a:rPr lang="en-US" altLang="zh-CN" sz="1800" dirty="0" smtClean="0"/>
              <a:t>——</a:t>
            </a:r>
            <a:r>
              <a:rPr lang="zh-CN" altLang="en-US" sz="1800" dirty="0" smtClean="0"/>
              <a:t>区域交付与服务产品部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品升级指导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869160"/>
            <a:ext cx="8064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 smtClean="0">
              <a:solidFill>
                <a:srgbClr val="0000CC"/>
              </a:solidFill>
              <a:latin typeface="+mn-ea"/>
              <a:ea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G700-U00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产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品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SD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卡升级指导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652463" y="1268760"/>
            <a:ext cx="7929562" cy="4194175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、环境准备：</a:t>
            </a:r>
          </a:p>
          <a:p>
            <a:pPr lvl="1"/>
            <a:r>
              <a:rPr lang="zh-CN" altLang="en-US" dirty="0" smtClean="0"/>
              <a:t>将</a:t>
            </a:r>
            <a:r>
              <a:rPr lang="en-US" altLang="zh-CN" dirty="0" smtClean="0"/>
              <a:t>SD</a:t>
            </a:r>
            <a:r>
              <a:rPr lang="zh-CN" altLang="en-US" dirty="0" smtClean="0"/>
              <a:t>卡格式化为</a:t>
            </a:r>
            <a:r>
              <a:rPr lang="en-US" altLang="zh-CN" dirty="0" smtClean="0"/>
              <a:t>FTA32</a:t>
            </a:r>
            <a:r>
              <a:rPr lang="zh-CN" altLang="en-US" dirty="0" smtClean="0"/>
              <a:t>格式。</a:t>
            </a:r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SD</a:t>
            </a:r>
            <a:r>
              <a:rPr lang="zh-CN" altLang="en-US" dirty="0" smtClean="0"/>
              <a:t>卡根目录下创建 “</a:t>
            </a:r>
            <a:r>
              <a:rPr lang="en-US" altLang="zh-CN" dirty="0" err="1" smtClean="0"/>
              <a:t>dload</a:t>
            </a:r>
            <a:r>
              <a:rPr lang="en-US" altLang="zh-CN" dirty="0" smtClean="0"/>
              <a:t>” </a:t>
            </a:r>
            <a:r>
              <a:rPr lang="zh-CN" altLang="en-US" dirty="0" smtClean="0"/>
              <a:t>文件夹。</a:t>
            </a:r>
          </a:p>
          <a:p>
            <a:pPr lvl="1"/>
            <a:r>
              <a:rPr lang="zh-CN" altLang="en-US" dirty="0" smtClean="0"/>
              <a:t>将升级文件拷入“</a:t>
            </a:r>
            <a:r>
              <a:rPr lang="en-US" altLang="zh-CN" dirty="0" err="1" smtClean="0"/>
              <a:t>dload</a:t>
            </a:r>
            <a:r>
              <a:rPr lang="en-US" altLang="zh-CN" dirty="0" smtClean="0"/>
              <a:t>”</a:t>
            </a:r>
            <a:r>
              <a:rPr lang="zh-CN" altLang="en-US" dirty="0" smtClean="0"/>
              <a:t>文件夹。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注意：</a:t>
            </a:r>
          </a:p>
          <a:p>
            <a:pPr lvl="1"/>
            <a:r>
              <a:rPr lang="en-US" altLang="zh-CN" dirty="0" smtClean="0"/>
              <a:t>SD</a:t>
            </a:r>
            <a:r>
              <a:rPr lang="zh-CN" altLang="en-US" dirty="0" smtClean="0"/>
              <a:t>卡升级包固定名称为</a:t>
            </a:r>
            <a:r>
              <a:rPr lang="en-US" altLang="zh-CN" dirty="0" smtClean="0"/>
              <a:t>UPDATE.APP</a:t>
            </a:r>
            <a:r>
              <a:rPr lang="zh-CN" altLang="en-US" dirty="0" smtClean="0"/>
              <a:t>， </a:t>
            </a:r>
            <a:r>
              <a:rPr lang="en-US" altLang="zh-CN" dirty="0" smtClean="0"/>
              <a:t>SD</a:t>
            </a:r>
            <a:r>
              <a:rPr lang="zh-CN" altLang="en-US" dirty="0" smtClean="0"/>
              <a:t>卡上的目录也是固定为</a:t>
            </a:r>
            <a:r>
              <a:rPr lang="en-US" altLang="zh-CN" dirty="0" err="1" smtClean="0"/>
              <a:t>dload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8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品升级指导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SD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卡升级指导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52463" y="1268760"/>
            <a:ext cx="5863753" cy="4752528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、选择</a:t>
            </a:r>
            <a:r>
              <a:rPr lang="en-US" altLang="zh-CN" dirty="0" smtClean="0"/>
              <a:t>SD</a:t>
            </a:r>
            <a:r>
              <a:rPr lang="zh-CN" altLang="en-US" dirty="0" smtClean="0"/>
              <a:t>升级的方式</a:t>
            </a:r>
          </a:p>
          <a:p>
            <a:pPr lvl="1"/>
            <a:r>
              <a:rPr lang="zh-CN" altLang="en-US" dirty="0" smtClean="0"/>
              <a:t>菜单升级：手机开机，在主菜单中找到设置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存储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软件升级</a:t>
            </a:r>
            <a:r>
              <a:rPr lang="en-US" altLang="zh-CN" dirty="0" smtClean="0"/>
              <a:t>-&gt;</a:t>
            </a:r>
            <a:r>
              <a:rPr lang="en-US" altLang="zh-CN" dirty="0" err="1" smtClean="0"/>
              <a:t>Sd</a:t>
            </a:r>
            <a:r>
              <a:rPr lang="zh-CN" altLang="en-US" dirty="0" smtClean="0"/>
              <a:t>卡升级</a:t>
            </a:r>
            <a:r>
              <a:rPr lang="en-US" altLang="zh-CN" dirty="0" smtClean="0"/>
              <a:t>,</a:t>
            </a:r>
            <a:r>
              <a:rPr lang="zh-CN" altLang="en-US" dirty="0" smtClean="0"/>
              <a:t>按“确定”开始升级。</a:t>
            </a:r>
          </a:p>
          <a:p>
            <a:pPr lvl="1"/>
            <a:r>
              <a:rPr lang="zh-CN" altLang="en-US" dirty="0" smtClean="0"/>
              <a:t>强制升级：取下手机电池再装上，同时按住侧音量键</a:t>
            </a:r>
            <a:r>
              <a:rPr lang="en-US" altLang="zh-CN" dirty="0" smtClean="0"/>
              <a:t>+/-</a:t>
            </a:r>
            <a:r>
              <a:rPr lang="zh-CN" altLang="en-US" dirty="0" smtClean="0"/>
              <a:t>，按</a:t>
            </a:r>
            <a:r>
              <a:rPr lang="en-US" altLang="zh-CN" dirty="0" smtClean="0"/>
              <a:t>power</a:t>
            </a:r>
            <a:r>
              <a:rPr lang="zh-CN" altLang="en-US" dirty="0" smtClean="0"/>
              <a:t>键开机，马达震动时，可松开</a:t>
            </a:r>
            <a:r>
              <a:rPr lang="en-US" altLang="zh-CN" dirty="0" smtClean="0"/>
              <a:t>power</a:t>
            </a:r>
            <a:r>
              <a:rPr lang="zh-CN" altLang="en-US" dirty="0" smtClean="0"/>
              <a:t>键，但侧键必须仍按着，直止出现右图所示界面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正常开机，按 *</a:t>
            </a:r>
            <a:r>
              <a:rPr lang="en-US" altLang="zh-CN" dirty="0" smtClean="0"/>
              <a:t>#*#2846579#*#* </a:t>
            </a:r>
            <a:r>
              <a:rPr lang="zh-CN" altLang="en-US" dirty="0" smtClean="0"/>
              <a:t>进入工程模式，选择</a:t>
            </a:r>
            <a:r>
              <a:rPr lang="en-US" altLang="zh-CN" dirty="0" smtClean="0"/>
              <a:t>SD</a:t>
            </a:r>
            <a:r>
              <a:rPr lang="zh-CN" altLang="en-US" dirty="0" smtClean="0"/>
              <a:t>卡升级，点击确定，手机自动重启，显示开机</a:t>
            </a:r>
            <a:r>
              <a:rPr lang="en-US" altLang="zh-CN" dirty="0" smtClean="0"/>
              <a:t>log</a:t>
            </a:r>
            <a:r>
              <a:rPr lang="zh-CN" altLang="en-US" dirty="0" smtClean="0"/>
              <a:t>之后进入右图所示界面</a:t>
            </a:r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9" name="图片 8" descr="C:\Users\l00192645\AppData\Local\Microsoft\Windows\Temporary Internet Files\Content.Word\updating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7" y="1124744"/>
            <a:ext cx="2627784" cy="46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8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品升级指导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SD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卡升级指导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52463" y="1268760"/>
            <a:ext cx="5863753" cy="4752528"/>
          </a:xfrm>
        </p:spPr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、升级结果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升级成功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sd</a:t>
            </a:r>
            <a:r>
              <a:rPr lang="zh-CN" altLang="en-US" dirty="0" smtClean="0"/>
              <a:t>卡升级，进度条会随升级过程变化，如果升级成功，显示如右上图所示界面， </a:t>
            </a:r>
            <a:r>
              <a:rPr lang="en-US" altLang="zh-CN" dirty="0" err="1" smtClean="0"/>
              <a:t>sd</a:t>
            </a:r>
            <a:r>
              <a:rPr lang="zh-CN" altLang="en-US" dirty="0" smtClean="0"/>
              <a:t>卡升级结束。</a:t>
            </a:r>
          </a:p>
          <a:p>
            <a:pPr lvl="2"/>
            <a:r>
              <a:rPr lang="zh-CN" altLang="en-US" dirty="0" smtClean="0"/>
              <a:t>升级成功，手机会自动重启，并正常开机。</a:t>
            </a:r>
          </a:p>
          <a:p>
            <a:pPr lvl="2"/>
            <a:r>
              <a:rPr lang="zh-CN" altLang="en-US" dirty="0" smtClean="0"/>
              <a:t>升级整个镜像，需要</a:t>
            </a:r>
            <a:r>
              <a:rPr lang="en-US" altLang="zh-CN" dirty="0" smtClean="0"/>
              <a:t>1</a:t>
            </a:r>
            <a:r>
              <a:rPr lang="zh-CN" altLang="en-US" dirty="0" smtClean="0"/>
              <a:t>分</a:t>
            </a:r>
            <a:r>
              <a:rPr lang="en-US" altLang="zh-CN" dirty="0" smtClean="0"/>
              <a:t>40s</a:t>
            </a:r>
            <a:r>
              <a:rPr lang="zh-CN" altLang="en-US" dirty="0" smtClean="0"/>
              <a:t>左右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升级失败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如果升级失败，会出现如右下图所示界面，具体失败原因会打印在屏幕上。</a:t>
            </a:r>
          </a:p>
          <a:p>
            <a:pPr lvl="2"/>
            <a:r>
              <a:rPr lang="zh-CN" altLang="en-US" dirty="0" smtClean="0"/>
              <a:t>另外也有其他原因造成的失败，不会显示具体失败原因。此时请抓取</a:t>
            </a:r>
            <a:r>
              <a:rPr lang="en-US" altLang="zh-CN" dirty="0" smtClean="0"/>
              <a:t>log</a:t>
            </a:r>
            <a:r>
              <a:rPr lang="zh-CN" altLang="en-US" dirty="0" smtClean="0"/>
              <a:t>，并联系开发。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Sd</a:t>
            </a:r>
            <a:r>
              <a:rPr lang="zh-CN" altLang="en-US" dirty="0" smtClean="0"/>
              <a:t>卡升级过程除在</a:t>
            </a:r>
            <a:r>
              <a:rPr lang="en-US" altLang="zh-CN" dirty="0" smtClean="0"/>
              <a:t>LCD</a:t>
            </a:r>
            <a:r>
              <a:rPr lang="zh-CN" altLang="en-US" dirty="0" smtClean="0"/>
              <a:t>屏上显示一部分信息外，绝大多数信息最终会保存在</a:t>
            </a:r>
            <a:r>
              <a:rPr lang="en-US" altLang="zh-CN" dirty="0" smtClean="0"/>
              <a:t>sdload.log</a:t>
            </a:r>
            <a:r>
              <a:rPr lang="zh-CN" altLang="en-US" dirty="0" smtClean="0"/>
              <a:t>中，</a:t>
            </a:r>
            <a:r>
              <a:rPr lang="en-US" altLang="zh-CN" dirty="0" smtClean="0"/>
              <a:t>log</a:t>
            </a:r>
            <a:r>
              <a:rPr lang="zh-CN" altLang="en-US" dirty="0" smtClean="0"/>
              <a:t>文件保存在升级包目录下，即</a:t>
            </a:r>
            <a:r>
              <a:rPr lang="en-US" altLang="zh-CN" dirty="0" err="1" smtClean="0"/>
              <a:t>dload</a:t>
            </a:r>
            <a:r>
              <a:rPr lang="zh-CN" altLang="en-US" dirty="0" smtClean="0"/>
              <a:t>目录下。</a:t>
            </a:r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1" name="图片 10" descr="C:\Users\l00192645\AppData\Local\Microsoft\Windows\Temporary Internet Files\Content.Word\update_ok.bmp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2033" y="692696"/>
            <a:ext cx="15390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C:\Users\l00192645\AppData\Local\Microsoft\Windows\Temporary Internet Files\Content.Word\update_fail.bmp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501008"/>
            <a:ext cx="149850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8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品升级指导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品多台升级指导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419872" y="2708920"/>
          <a:ext cx="1704907" cy="1476995"/>
        </p:xfrm>
        <a:graphic>
          <a:graphicData uri="http://schemas.openxmlformats.org/presentationml/2006/ole">
            <p:oleObj spid="_x0000_s3079" name="包装程序外壳对象" showAsIcon="1" r:id="rId3" imgW="914400" imgH="792360" progId="Package">
              <p:embed/>
            </p:oleObj>
          </a:graphicData>
        </a:graphic>
      </p:graphicFrame>
      <p:sp>
        <p:nvSpPr>
          <p:cNvPr id="12" name="内容占位符 2"/>
          <p:cNvSpPr>
            <a:spLocks noGrp="1"/>
          </p:cNvSpPr>
          <p:nvPr>
            <p:ph idx="1"/>
          </p:nvPr>
        </p:nvSpPr>
        <p:spPr>
          <a:xfrm>
            <a:off x="652463" y="1268760"/>
            <a:ext cx="5863753" cy="4752528"/>
          </a:xfrm>
        </p:spPr>
        <p:txBody>
          <a:bodyPr/>
          <a:lstStyle/>
          <a:p>
            <a:pPr>
              <a:tabLst>
                <a:tab pos="1343025" algn="l"/>
              </a:tabLst>
            </a:pPr>
            <a:r>
              <a:rPr lang="zh-CN" altLang="en-US" dirty="0" smtClean="0"/>
              <a:t>请参考附件指导书进行升级</a:t>
            </a:r>
            <a:endParaRPr lang="en-US" altLang="zh-CN" dirty="0" smtClean="0"/>
          </a:p>
          <a:p>
            <a:pPr>
              <a:tabLst>
                <a:tab pos="1343025" algn="l"/>
              </a:tabLst>
            </a:pPr>
            <a:r>
              <a:rPr lang="zh-CN" altLang="en-US" dirty="0" smtClean="0"/>
              <a:t>升级整个镜像，需要</a:t>
            </a:r>
            <a:r>
              <a:rPr lang="en-US" altLang="zh-CN" dirty="0" smtClean="0"/>
              <a:t>1</a:t>
            </a:r>
            <a:r>
              <a:rPr lang="zh-CN" altLang="en-US" dirty="0" smtClean="0"/>
              <a:t>分</a:t>
            </a:r>
            <a:r>
              <a:rPr lang="en-US" altLang="zh-CN" dirty="0" smtClean="0"/>
              <a:t>40s</a:t>
            </a:r>
            <a:r>
              <a:rPr lang="zh-CN" altLang="en-US" dirty="0" smtClean="0"/>
              <a:t>左右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4780C888-D246-4D83-BA9A-935D9575F7D7}" type="slidenum">
              <a:rPr lang="de-DE" smtClean="0"/>
              <a:pPr/>
              <a:t>14</a:t>
            </a:fld>
            <a:endParaRPr lang="en-GB"/>
          </a:p>
        </p:txBody>
      </p:sp>
      <p:sp>
        <p:nvSpPr>
          <p:cNvPr id="5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6" name="Rectangle 81"/>
          <p:cNvSpPr>
            <a:spLocks noChangeArrowheads="1"/>
          </p:cNvSpPr>
          <p:nvPr/>
        </p:nvSpPr>
        <p:spPr bwMode="auto">
          <a:xfrm>
            <a:off x="322263" y="71438"/>
            <a:ext cx="8642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  <a:sym typeface="Symbol" pitchFamily="18" charset="2"/>
              </a:rPr>
              <a:t>公司网站</a:t>
            </a: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  <a:sym typeface="Symbol" pitchFamily="18" charset="2"/>
              </a:rPr>
              <a:t>/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  <a:sym typeface="Symbol" pitchFamily="18" charset="2"/>
              </a:rPr>
              <a:t>热线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23528" y="1052736"/>
            <a:ext cx="792956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终端公司官网：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  <a:hlinkClick r:id="rId2"/>
              </a:rPr>
              <a:t>www.huaweidevice.com</a:t>
            </a:r>
            <a:endParaRPr lang="en-US" altLang="zh-CN" sz="2000" b="1" kern="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终端服务网站：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  <a:hlinkClick r:id="rId2"/>
              </a:rPr>
              <a:t>support.huaweidevice.com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终端产品论坛：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  <a:hlinkClick r:id="rId2"/>
              </a:rPr>
              <a:t>bbs.huaweidevice.com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客户服务邮箱：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  <a:hlinkClick r:id="rId3"/>
              </a:rPr>
              <a:t>mobile@huawei.com</a:t>
            </a:r>
            <a:endParaRPr lang="en-US" altLang="zh-CN" sz="2000" b="1" kern="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marL="300038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终端服务热线： 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</a:rPr>
              <a:t>8008308300</a:t>
            </a:r>
          </a:p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服务器路径：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 \\szxnas31b-nrd\Tc_ops_it_f\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服务部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\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Page </a:t>
            </a:r>
            <a:fld id="{4780C888-D246-4D83-BA9A-935D9575F7D7}" type="slidenum">
              <a:rPr lang="de-DE" smtClean="0"/>
              <a:pPr/>
              <a:t>16</a:t>
            </a:fld>
            <a:endParaRPr lang="en-GB"/>
          </a:p>
        </p:txBody>
      </p:sp>
      <p:sp>
        <p:nvSpPr>
          <p:cNvPr id="5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6" name="Rectangle 81"/>
          <p:cNvSpPr>
            <a:spLocks noChangeArrowheads="1"/>
          </p:cNvSpPr>
          <p:nvPr/>
        </p:nvSpPr>
        <p:spPr bwMode="auto">
          <a:xfrm>
            <a:off x="322263" y="71438"/>
            <a:ext cx="4465761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  <a:sym typeface="Symbol" pitchFamily="18" charset="2"/>
              </a:rPr>
              <a:t>模板版本说明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805264"/>
            <a:ext cx="8064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0000CC"/>
                </a:solidFill>
                <a:latin typeface="+mn-ea"/>
                <a:ea typeface="+mn-ea"/>
              </a:rPr>
              <a:t>备注：蓝色字体可修改。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95536" y="1052736"/>
          <a:ext cx="8352928" cy="4176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4536504"/>
                <a:gridCol w="1512168"/>
                <a:gridCol w="1440160"/>
              </a:tblGrid>
              <a:tr h="59663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版本说明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修改人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修改时间</a:t>
                      </a:r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模板新拟制 </a:t>
                      </a:r>
                      <a:r>
                        <a:rPr lang="en-US" altLang="zh-CN" dirty="0" smtClean="0"/>
                        <a:t>V1.0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邹剑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2011-9-20</a:t>
                      </a:r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9663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467990" y="672356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kumimoji="1" lang="zh-CN" altLang="en-US" sz="2400" dirty="0" smtClean="0">
                <a:solidFill>
                  <a:schemeClr val="tx2"/>
                </a:solidFill>
                <a:latin typeface="+mn-ea"/>
                <a:ea typeface="+mn-ea"/>
                <a:sym typeface="Symbol" pitchFamily="18" charset="2"/>
              </a:rPr>
              <a:t>课程目录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67990" y="960983"/>
            <a:ext cx="8229600" cy="4464050"/>
            <a:chOff x="416" y="1110"/>
            <a:chExt cx="5184" cy="2812"/>
          </a:xfrm>
        </p:grpSpPr>
        <p:sp>
          <p:nvSpPr>
            <p:cNvPr id="8" name="Line 3"/>
            <p:cNvSpPr>
              <a:spLocks noChangeShapeType="1"/>
            </p:cNvSpPr>
            <p:nvPr/>
          </p:nvSpPr>
          <p:spPr bwMode="auto">
            <a:xfrm flipH="1">
              <a:off x="507" y="1343"/>
              <a:ext cx="0" cy="2579"/>
            </a:xfrm>
            <a:prstGeom prst="line">
              <a:avLst/>
            </a:prstGeom>
            <a:noFill/>
            <a:ln w="9525">
              <a:solidFill>
                <a:srgbClr val="99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5328" y="1110"/>
              <a:ext cx="0" cy="2736"/>
            </a:xfrm>
            <a:prstGeom prst="line">
              <a:avLst/>
            </a:prstGeom>
            <a:noFill/>
            <a:ln w="9525">
              <a:solidFill>
                <a:srgbClr val="99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416" y="3695"/>
              <a:ext cx="5184" cy="0"/>
            </a:xfrm>
            <a:prstGeom prst="line">
              <a:avLst/>
            </a:prstGeom>
            <a:noFill/>
            <a:ln w="9525">
              <a:solidFill>
                <a:srgbClr val="99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498" y="1337"/>
              <a:ext cx="2640" cy="0"/>
            </a:xfrm>
            <a:prstGeom prst="line">
              <a:avLst/>
            </a:prstGeom>
            <a:noFill/>
            <a:ln w="9525">
              <a:solidFill>
                <a:srgbClr val="9999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Rectangle 7"/>
          <p:cNvSpPr>
            <a:spLocks noChangeArrowheads="1"/>
          </p:cNvSpPr>
          <p:nvPr/>
        </p:nvSpPr>
        <p:spPr bwMode="gray">
          <a:xfrm>
            <a:off x="755576" y="1718822"/>
            <a:ext cx="4237037" cy="3323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spcAft>
                <a:spcPct val="50000"/>
              </a:spcAft>
            </a:pPr>
            <a:r>
              <a:rPr kumimoji="1" lang="en-US" altLang="zh-CN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1   </a:t>
            </a:r>
            <a:r>
              <a:rPr kumimoji="1" lang="en-US" altLang="zh-CN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G700-U00 </a:t>
            </a:r>
            <a:r>
              <a:rPr kumimoji="1" lang="zh-CN" altLang="en-US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产品介绍</a:t>
            </a:r>
            <a:endParaRPr kumimoji="1" lang="en-US" altLang="zh-CN" sz="20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spcAft>
                <a:spcPct val="50000"/>
              </a:spcAft>
            </a:pP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2   </a:t>
            </a: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G700-U00 </a:t>
            </a:r>
            <a:r>
              <a:rPr kumimoji="1" lang="zh-CN" altLang="en-US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产品常用功能操作指导</a:t>
            </a:r>
            <a:endParaRPr kumimoji="1" lang="en-US" altLang="zh-CN" sz="2000" b="1" dirty="0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spcAft>
                <a:spcPct val="50000"/>
              </a:spcAft>
            </a:pP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3   </a:t>
            </a: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G700-U00 </a:t>
            </a:r>
            <a:r>
              <a:rPr kumimoji="1" lang="zh-CN" altLang="en-US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产品升级指导</a:t>
            </a:r>
            <a:endParaRPr kumimoji="1" lang="en-US" altLang="zh-CN" sz="2000" b="1" dirty="0" smtClean="0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spcAft>
                <a:spcPct val="50000"/>
              </a:spcAft>
            </a:pP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4   </a:t>
            </a: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G700-U00 </a:t>
            </a:r>
            <a:r>
              <a:rPr kumimoji="1" lang="zh-CN" altLang="en-US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产品</a:t>
            </a:r>
            <a:r>
              <a:rPr kumimoji="1" lang="en-US" altLang="zh-CN" sz="20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FAQ</a:t>
            </a:r>
            <a:endParaRPr kumimoji="1" lang="en-US" altLang="zh-CN" sz="2000" b="1" dirty="0">
              <a:solidFill>
                <a:schemeClr val="tx2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 rot="541000">
            <a:off x="6446743" y="1851338"/>
            <a:ext cx="1482725" cy="2900362"/>
          </a:xfrm>
          <a:prstGeom prst="rect">
            <a:avLst/>
          </a:prstGeom>
          <a:noFill/>
          <a:ln w="9525" algn="ctr">
            <a:solidFill>
              <a:srgbClr val="FF9900"/>
            </a:solidFill>
            <a:miter lim="800000"/>
            <a:headEnd/>
            <a:tailEnd/>
          </a:ln>
          <a:effectLst>
            <a:outerShdw dist="107763" dir="18900000" algn="ctr" rotWithShape="0">
              <a:srgbClr val="DDDDDD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品介绍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 bwMode="auto">
          <a:xfrm>
            <a:off x="674886" y="764704"/>
            <a:ext cx="7929562" cy="419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HUAWEI 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是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在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Android4.2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平台基础上，由华为公司自主研发的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英寸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HD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高清分辨率智能手机。它支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WCDMA/GSM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双卡双模单待。其中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WCDMA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模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块支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900/2100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频段；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GSM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模块支持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900/1800/1900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频段。 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3G/WLAN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高速互联网接入 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WCDMA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智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能机领域首波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Android 4.2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产品，全新的应用体验 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1.2GHz 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四核 高速处理器 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易用的华为</a:t>
            </a: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Emotion UI</a:t>
            </a: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品介绍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23528" y="836712"/>
            <a:ext cx="820891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G700-U00 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外观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" name="图片 5" descr="130202_G700_four view_white_UM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86928"/>
            <a:ext cx="9144000" cy="5422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692696"/>
            <a:ext cx="7929562" cy="57606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+mn-ea"/>
              </a:rPr>
              <a:t>G700-U00</a:t>
            </a:r>
            <a:r>
              <a:rPr lang="zh-CN" altLang="en-US" dirty="0" smtClean="0">
                <a:latin typeface="+mn-ea"/>
              </a:rPr>
              <a:t>产</a:t>
            </a:r>
            <a:r>
              <a:rPr lang="zh-CN" altLang="en-US" dirty="0" smtClean="0">
                <a:latin typeface="+mn-ea"/>
              </a:rPr>
              <a:t>品硬件技术规格</a:t>
            </a:r>
            <a:endParaRPr lang="zh-CN" altLang="en-US" dirty="0">
              <a:latin typeface="+mn-ea"/>
            </a:endParaRPr>
          </a:p>
        </p:txBody>
      </p:sp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品介绍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graphicFrame>
        <p:nvGraphicFramePr>
          <p:cNvPr id="6" name="Group 151"/>
          <p:cNvGraphicFramePr>
            <a:graphicFrameLocks/>
          </p:cNvGraphicFramePr>
          <p:nvPr/>
        </p:nvGraphicFramePr>
        <p:xfrm>
          <a:off x="611560" y="1197208"/>
          <a:ext cx="7992888" cy="5040104"/>
        </p:xfrm>
        <a:graphic>
          <a:graphicData uri="http://schemas.openxmlformats.org/drawingml/2006/table">
            <a:tbl>
              <a:tblPr/>
              <a:tblGrid>
                <a:gridCol w="1768720"/>
                <a:gridCol w="6224168"/>
              </a:tblGrid>
              <a:tr h="298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项目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描述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698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话机尺寸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142.5mm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（长）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×72.8mm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（宽）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×8.95mm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（厚）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话机重量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约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155g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（含电池）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天线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内置天线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4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存储空间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ROM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8GB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RAM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2GB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SIM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卡接口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标准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6 PIN SIM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卡接口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989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电源接口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/USB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接口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Micro USB 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Arial" pitchFamily="34" charset="0"/>
                        </a:rPr>
                        <a:t>接口，用于电话机升级维护和供电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3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扩展接口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标准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Micro USB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micro SD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卡槽，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3.5mm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耳机接口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3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设备控制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  <a:defRPr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触摸按键，音量控制键，电源键，充电指示灯，重力传感器，光线传感器，接近传感器，指南针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3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电源适配器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AC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输入：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100V ~ 240V  DC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输出：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5v---1.0A 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2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屏幕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  <a:defRPr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5.0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英寸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IPS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屏，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1280 × 720 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（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HD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）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0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电池容量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2150mAh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工作环境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工作温度：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0℃ 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～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+35℃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存储温度：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-40℃ 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～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+70℃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工作湿度：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10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％ ～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95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％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理论待机时间</a:t>
                      </a:r>
                      <a:endParaRPr kumimoji="0" lang="en-US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300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pitchFamily="34" charset="0"/>
                        </a:rPr>
                        <a:t>小时（特定网络条件下）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pitchFamily="34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品介绍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  <a:ea typeface="+mn-ea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品硬件技术规格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aphicFrame>
        <p:nvGraphicFramePr>
          <p:cNvPr id="13" name="Group 87"/>
          <p:cNvGraphicFramePr>
            <a:graphicFrameLocks/>
          </p:cNvGraphicFramePr>
          <p:nvPr/>
        </p:nvGraphicFramePr>
        <p:xfrm>
          <a:off x="539552" y="1268760"/>
          <a:ext cx="7992888" cy="4317796"/>
        </p:xfrm>
        <a:graphic>
          <a:graphicData uri="http://schemas.openxmlformats.org/drawingml/2006/table">
            <a:tbl>
              <a:tblPr/>
              <a:tblGrid>
                <a:gridCol w="1768721"/>
                <a:gridCol w="6224167"/>
              </a:tblGrid>
              <a:tr h="3031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项目</a:t>
                      </a:r>
                    </a:p>
                  </a:txBody>
                  <a:tcPr marL="79200" marR="79200" marT="39600" marB="396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描述</a:t>
                      </a:r>
                    </a:p>
                  </a:txBody>
                  <a:tcPr marL="79200" marR="79200" marT="39600" marB="396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745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技术标准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WCDMA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/ GSM / EDGE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8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工作频段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GSM/EDGE</a:t>
                      </a:r>
                      <a:r>
                        <a:rPr lang="zh-CN" altLang="en-US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900/1800/1900MHz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WCDMA</a:t>
                      </a:r>
                      <a:r>
                        <a:rPr lang="zh-CN" altLang="en-US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900/2100MHz</a:t>
                      </a:r>
                      <a:endParaRPr lang="zh-CN" altLang="en-US" sz="1400" b="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7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最大发射功率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WCDMA 900MHz/2100MHz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24dBm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+1/-3dBm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GSM 900MHz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33dBm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+/-2dBm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GSM 1800/1900MHz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30dBm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（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+/-2dBm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）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00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接受灵敏度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WCDMA 900MHz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-103.7dBm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WCDMA 2100MHz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106.7dBm</a:t>
                      </a:r>
                      <a:endParaRPr lang="en-US" altLang="zh-CN" sz="1400" b="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GSM 900/1800/1900MHz</a:t>
                      </a:r>
                      <a:r>
                        <a:rPr lang="zh-CN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b="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-102dBm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1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WIFI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802.11b/g/n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9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Bluetooth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V4.0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0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摄像头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后置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800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万像素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+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前置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130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万像素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0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收音机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内置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FM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收音机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0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GPS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支持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GPS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AGPS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692696"/>
            <a:ext cx="7929562" cy="57606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>
                <a:latin typeface="+mn-ea"/>
              </a:rPr>
              <a:t>G700-U00 </a:t>
            </a:r>
            <a:r>
              <a:rPr lang="zh-CN" altLang="en-US" dirty="0" smtClean="0">
                <a:latin typeface="+mn-ea"/>
              </a:rPr>
              <a:t>产品软件功能特点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endParaRPr lang="zh-CN" altLang="en-US" dirty="0" smtClean="0">
              <a:latin typeface="+mn-ea"/>
            </a:endParaRPr>
          </a:p>
          <a:p>
            <a:pPr>
              <a:buNone/>
            </a:pPr>
            <a:endParaRPr lang="en-US" altLang="zh-CN" dirty="0" smtClean="0">
              <a:latin typeface="+mn-ea"/>
            </a:endParaRPr>
          </a:p>
          <a:p>
            <a:pPr>
              <a:buNone/>
            </a:pPr>
            <a:endParaRPr lang="zh-CN" altLang="en-US" dirty="0">
              <a:latin typeface="+mn-ea"/>
            </a:endParaRPr>
          </a:p>
        </p:txBody>
      </p:sp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3889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品介绍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graphicFrame>
        <p:nvGraphicFramePr>
          <p:cNvPr id="7" name="Group 46"/>
          <p:cNvGraphicFramePr>
            <a:graphicFrameLocks/>
          </p:cNvGraphicFramePr>
          <p:nvPr/>
        </p:nvGraphicFramePr>
        <p:xfrm>
          <a:off x="539552" y="1268760"/>
          <a:ext cx="7992888" cy="4416361"/>
        </p:xfrm>
        <a:graphic>
          <a:graphicData uri="http://schemas.openxmlformats.org/drawingml/2006/table">
            <a:tbl>
              <a:tblPr/>
              <a:tblGrid>
                <a:gridCol w="1258999"/>
                <a:gridCol w="6733889"/>
              </a:tblGrid>
              <a:tr h="31452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项目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黑体" pitchFamily="2" charset="-122"/>
                          <a:cs typeface="MS PGothic" pitchFamily="34" charset="-128"/>
                        </a:rPr>
                        <a:t>描述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7732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语音业务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Arial" charset="0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07950" algn="l"/>
                          <a:tab pos="266700" algn="l"/>
                        </a:tabLst>
                        <a:defRPr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提供基本的语音业务（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FR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、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EFR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和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AMR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的语音编码）；拨打最近已拨电话；通过电话簿拨打电话；快速拨号；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IP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拨号；紧急呼叫；手柄或免提通话；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支持通话中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多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级音量调节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；</a:t>
                      </a:r>
                      <a:endParaRPr lang="zh-CN" altLang="zh-CN" sz="14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13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短信息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支持短消息收发功能，支持短信群发；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电话机存储器：短信存储容量不少于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条；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支持短信备份还原功能；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USIM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卡存储器：取决于卡的容量；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支持短消息群发功能，每次群发上限不低于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50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条；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支持通过通讯录发送短消息；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2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通讯录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支持通讯录备份还原功能；支持显示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USIM/SIM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卡通讯录；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电话机存储器：手机通讯录的容量不小于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1000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条记录；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SIM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卡存储器：取决于卡的容量；支持通讯录记录在电话机与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(U)SIM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卡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卡之间复制，支持复制整个通讯录，支持复制指定的通讯录记录；</a:t>
                      </a:r>
                      <a:endParaRPr lang="zh-CN" altLang="zh-CN" sz="14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601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Arial" charset="0"/>
                        </a:rPr>
                        <a:t>数据业务</a:t>
                      </a: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>
                          <a:tab pos="107950" algn="l"/>
                        </a:tabLst>
                        <a:defRPr/>
                      </a:pP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支持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GPRS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上的分组域数据业务：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236.8kbps/236.8kbps(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上行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下行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，支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持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HSPA+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上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的分组域数据业务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11.5Mbps/42Mbps(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上行</a:t>
                      </a:r>
                      <a:r>
                        <a:rPr lang="en-US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下行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)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；</a:t>
                      </a:r>
                      <a:r>
                        <a:rPr lang="zh-CN" altLang="zh-CN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驱动自动安装</a:t>
                      </a:r>
                      <a:r>
                        <a:rPr lang="zh-CN" altLang="en-US" sz="1400" kern="12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+mn-cs"/>
                        </a:rPr>
                        <a:t>；</a:t>
                      </a:r>
                      <a:endParaRPr lang="zh-CN" altLang="zh-CN" sz="1400" kern="12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9200" marR="79200" marT="39600" marB="396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496981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品常用功能操作指导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品客户端安装及使用指导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23950"/>
            <a:ext cx="24765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23528" y="5229200"/>
            <a:ext cx="2520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手机接入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USB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连接线后，手机接入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USB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连接线后，在手机下拉通知栏中选择“作为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USB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存储设备使用”的模式选择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340768"/>
            <a:ext cx="2421263" cy="390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915816" y="522920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选择“</a:t>
            </a:r>
            <a:r>
              <a:rPr lang="en-US" altLang="zh-CN" dirty="0" err="1" smtClean="0">
                <a:solidFill>
                  <a:srgbClr val="000000"/>
                </a:solidFill>
                <a:latin typeface="+mn-ea"/>
                <a:ea typeface="+mn-ea"/>
              </a:rPr>
              <a:t>Hisuite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模式”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357114"/>
            <a:ext cx="3657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724128" y="5210616"/>
            <a:ext cx="3240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稍微等待，在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PC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侧打开我的电脑，双击内置光盘</a:t>
            </a:r>
            <a:r>
              <a:rPr lang="en-US" altLang="zh-CN" dirty="0" err="1" smtClean="0">
                <a:solidFill>
                  <a:srgbClr val="000000"/>
                </a:solidFill>
                <a:latin typeface="+mn-ea"/>
                <a:ea typeface="+mn-ea"/>
              </a:rPr>
              <a:t>HiSuite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或执行光盘中的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  <a:ea typeface="+mn-ea"/>
              </a:rPr>
              <a:t>HiSuiteSetup.exe)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  <a:ea typeface="+mn-ea"/>
              </a:rPr>
              <a:t>安装即可使用。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80"/>
          <p:cNvSpPr>
            <a:spLocks noChangeShapeType="1"/>
          </p:cNvSpPr>
          <p:nvPr/>
        </p:nvSpPr>
        <p:spPr bwMode="auto">
          <a:xfrm>
            <a:off x="395536" y="620093"/>
            <a:ext cx="8640514" cy="59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87828" tIns="43914" rIns="87828" bIns="43914" anchor="ctr"/>
          <a:lstStyle/>
          <a:p>
            <a:endParaRPr lang="zh-CN" altLang="en-US"/>
          </a:p>
        </p:txBody>
      </p:sp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322263" y="71438"/>
            <a:ext cx="496981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39" tIns="40069" rIns="80139" bIns="40069" anchor="ctr"/>
          <a:lstStyle/>
          <a:p>
            <a:pPr defTabSz="801688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chemeClr val="tx2"/>
                </a:solidFill>
                <a:latin typeface="+mn-ea"/>
                <a:ea typeface="+mn-ea"/>
              </a:rPr>
              <a:t>G700-U00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产</a:t>
            </a:r>
            <a:r>
              <a:rPr lang="zh-CN" altLang="en-US" sz="2400" dirty="0" smtClean="0">
                <a:solidFill>
                  <a:schemeClr val="tx2"/>
                </a:solidFill>
                <a:latin typeface="+mn-ea"/>
                <a:ea typeface="+mn-ea"/>
              </a:rPr>
              <a:t>品常用功能操作指导</a:t>
            </a:r>
            <a:endParaRPr kumimoji="1" lang="en-US" altLang="zh-CN" sz="2400" dirty="0">
              <a:solidFill>
                <a:schemeClr val="tx2"/>
              </a:solidFill>
              <a:latin typeface="+mn-ea"/>
              <a:ea typeface="+mn-ea"/>
              <a:sym typeface="Symbol" pitchFamily="18" charset="2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674886" y="1107033"/>
            <a:ext cx="7929562" cy="4194175"/>
          </a:xfrm>
        </p:spPr>
        <p:txBody>
          <a:bodyPr/>
          <a:lstStyle/>
          <a:p>
            <a:r>
              <a:rPr lang="zh-CN" altLang="en-US" dirty="0" smtClean="0"/>
              <a:t>开启数据业务</a:t>
            </a:r>
          </a:p>
          <a:p>
            <a:pPr lvl="1"/>
            <a:r>
              <a:rPr lang="zh-CN" altLang="en-US" dirty="0" smtClean="0"/>
              <a:t>点击设置图标，在无线和网络中选择更多，然后点击移动网络，勾选已启用数据流量</a:t>
            </a:r>
          </a:p>
          <a:p>
            <a:pPr lvl="1"/>
            <a:r>
              <a:rPr lang="zh-CN" altLang="en-US" dirty="0" smtClean="0"/>
              <a:t>或者在下拉状态栏中选择“数据连接”图标启用</a:t>
            </a:r>
          </a:p>
          <a:p>
            <a:endParaRPr lang="zh-CN" altLang="en-US" dirty="0" smtClean="0"/>
          </a:p>
          <a:p>
            <a:r>
              <a:rPr lang="zh-CN" altLang="en-US" dirty="0" smtClean="0"/>
              <a:t>开启</a:t>
            </a:r>
            <a:r>
              <a:rPr lang="en-US" altLang="zh-CN" dirty="0" smtClean="0"/>
              <a:t>WLAN</a:t>
            </a:r>
          </a:p>
          <a:p>
            <a:pPr lvl="1"/>
            <a:r>
              <a:rPr lang="zh-CN" altLang="en-US" dirty="0" smtClean="0"/>
              <a:t>点击设置图标，在无线和网络中将</a:t>
            </a:r>
            <a:r>
              <a:rPr lang="en-US" altLang="zh-CN" dirty="0" smtClean="0"/>
              <a:t>WLAN</a:t>
            </a:r>
            <a:r>
              <a:rPr lang="zh-CN" altLang="en-US" dirty="0" smtClean="0"/>
              <a:t>的开关向右滑动</a:t>
            </a:r>
          </a:p>
          <a:p>
            <a:pPr lvl="1"/>
            <a:r>
              <a:rPr lang="zh-CN" altLang="en-US" dirty="0" smtClean="0"/>
              <a:t>或者在下拉状态栏中选择“</a:t>
            </a:r>
            <a:r>
              <a:rPr lang="en-US" altLang="zh-CN" dirty="0" smtClean="0"/>
              <a:t>WLAN”</a:t>
            </a:r>
            <a:r>
              <a:rPr lang="zh-CN" altLang="en-US" dirty="0" smtClean="0"/>
              <a:t>图标启用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连接</a:t>
            </a:r>
            <a:r>
              <a:rPr lang="en-US" altLang="zh-CN" dirty="0" smtClean="0"/>
              <a:t>WLAN</a:t>
            </a:r>
            <a:r>
              <a:rPr lang="zh-CN" altLang="en-US" dirty="0" smtClean="0"/>
              <a:t>热点</a:t>
            </a:r>
          </a:p>
          <a:p>
            <a:pPr lvl="1"/>
            <a:r>
              <a:rPr lang="zh-CN" altLang="en-US" dirty="0" smtClean="0"/>
              <a:t>开启</a:t>
            </a:r>
            <a:r>
              <a:rPr lang="en-US" altLang="zh-CN" dirty="0" smtClean="0"/>
              <a:t>WLAN</a:t>
            </a:r>
          </a:p>
          <a:p>
            <a:pPr lvl="1"/>
            <a:r>
              <a:rPr lang="zh-CN" altLang="en-US" dirty="0" smtClean="0"/>
              <a:t>进入“设置”</a:t>
            </a:r>
            <a:r>
              <a:rPr lang="en-US" altLang="zh-CN" dirty="0" smtClean="0"/>
              <a:t>-“WLAN”</a:t>
            </a:r>
            <a:r>
              <a:rPr lang="zh-CN" altLang="en-US" dirty="0" smtClean="0"/>
              <a:t>，选择需要连接的</a:t>
            </a:r>
            <a:r>
              <a:rPr lang="en-US" altLang="zh-CN" dirty="0" smtClean="0"/>
              <a:t>WLAN</a:t>
            </a:r>
            <a:r>
              <a:rPr lang="zh-CN" altLang="en-US" dirty="0" smtClean="0"/>
              <a:t>热点，如热点设置了密码保护，则需要输入相应的密码。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23528" y="692696"/>
            <a:ext cx="792956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52" tIns="40076" rIns="80152" bIns="40076" numCol="1" anchor="t" anchorCtr="0" compatLnSpc="1">
            <a:prstTxWarp prst="textNoShape">
              <a:avLst/>
            </a:prstTxWarp>
          </a:bodyPr>
          <a:lstStyle/>
          <a:p>
            <a:pPr marL="300038" lvl="0" indent="-300038" defTabSz="801688">
              <a:lnSpc>
                <a:spcPct val="140000"/>
              </a:lnSpc>
              <a:buClr>
                <a:schemeClr val="bg2"/>
              </a:buClr>
              <a:buSzPct val="60000"/>
              <a:defRPr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+mn-ea"/>
              </a:rPr>
              <a:t>G700-U00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产</a:t>
            </a: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品常用功能操作指导</a:t>
            </a: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en-US" altLang="zh-CN" sz="20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300038" marR="0" lvl="0" indent="-300038" algn="l" defTabSz="801688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dirty="0" smtClean="0">
            <a:ln>
              <a:noFill/>
            </a:ln>
            <a:solidFill>
              <a:srgbClr val="000000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000000"/>
            </a:solidFill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2_自定义设计方案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2159</TotalTime>
  <Words>1868</Words>
  <Application>Microsoft Office PowerPoint</Application>
  <PresentationFormat>全屏显示(4:3)</PresentationFormat>
  <Paragraphs>166</Paragraphs>
  <Slides>16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Blank</vt:lpstr>
      <vt:lpstr>2_自定义设计方案</vt:lpstr>
      <vt:lpstr>1_自定义设计方案</vt:lpstr>
      <vt:lpstr>包装程序外壳对象</vt:lpstr>
      <vt:lpstr>G700-U00产品培训课程 V1.0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huangxiaoli 00215495</dc:creator>
  <cp:lastModifiedBy>wtest222</cp:lastModifiedBy>
  <cp:revision>126</cp:revision>
  <dcterms:created xsi:type="dcterms:W3CDTF">2010-06-21T05:00:15Z</dcterms:created>
  <dcterms:modified xsi:type="dcterms:W3CDTF">2013-04-25T09:54:59Z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(3)/s2qCpLPvWKKzXGlHTdqncfD1F97EizqiChEezgbECLGEf4us74AboCNj+iNP8QQAYFI/eWn_x000d_
483HElgj727C0NWZxd5rK3HTkvKJuFV/fa55xSoPxhrQsBjejJZiT4vz06+LjUIeYyGusAyF_x000d_
56kxDeVjzpcx/EXpoYTt9NGFqW4QYAaMtj89RU8Hd9z8DtD7ZP+nG8ndDrBAJ2kYMxxjBNU2_x000d_
htED8OqZbt2d8rHKsf</vt:lpwstr>
  </property>
  <property fmtid="{D5CDD505-2E9C-101B-9397-08002B2CF9AE}" pid="3" name="_ms_pID_7253431">
    <vt:lpwstr>rQO3fkonGpzqmt7+DGcvIYRTYaHpcqaf41U0AXoGpFmn0JaGI5FBNg_x000d_
EGvXm/GnNC2bj6OiYETxEdaIQ02Bn/0qQ8+b1StkyF6pJNoZeNGdKodKLTE2YaHR4abzILPQ_x000d_
yby37K7Yfz5AtWwtw1LAY+V++3BG/9LcBHDOHQ28lfgC+h3v6hRm5FuROJbJoA0GAHxR2IZN_x000d_
GmXQTk1jx5jJSokx/A4tMvfFm8yaDrmRc6zD</vt:lpwstr>
  </property>
  <property fmtid="{D5CDD505-2E9C-101B-9397-08002B2CF9AE}" pid="4" name="_ms_pID_7253432">
    <vt:lpwstr>imFYsgu9ri4gGW0fNMmCD7Yo8GZ4GtW+GbFc_x000d_
sIvIOXC862U9KfCrKWbtytIaly8gtxYvpTYZ6opYHsFqw1fvrhI+uM7tMR8sb38bEzDjVSZ9_x000d_
</vt:lpwstr>
  </property>
  <property fmtid="{D5CDD505-2E9C-101B-9397-08002B2CF9AE}" pid="5" name="sflag">
    <vt:lpwstr>1366883419</vt:lpwstr>
  </property>
</Properties>
</file>